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9" r:id="rId3"/>
    <p:sldId id="263" r:id="rId4"/>
    <p:sldId id="264" r:id="rId5"/>
    <p:sldId id="261" r:id="rId6"/>
    <p:sldId id="262" r:id="rId7"/>
    <p:sldId id="265" r:id="rId8"/>
    <p:sldId id="266" r:id="rId9"/>
    <p:sldId id="267" r:id="rId10"/>
    <p:sldId id="268" r:id="rId11"/>
    <p:sldId id="271" r:id="rId12"/>
    <p:sldId id="272" r:id="rId13"/>
    <p:sldId id="273" r:id="rId14"/>
    <p:sldId id="274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3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872" autoAdjust="0"/>
  </p:normalViewPr>
  <p:slideViewPr>
    <p:cSldViewPr>
      <p:cViewPr varScale="1">
        <p:scale>
          <a:sx n="72" d="100"/>
          <a:sy n="72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269CA-0208-4216-A4B7-07B900C49BC8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CC3B2-3620-4AED-AC96-18D61BC94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56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C3B2-3620-4AED-AC96-18D61BC9496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799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чем заключался способ?</a:t>
            </a:r>
          </a:p>
          <a:p>
            <a:r>
              <a:rPr lang="ru-RU" dirty="0" err="1" smtClean="0"/>
              <a:t>Раздатка</a:t>
            </a:r>
            <a:endParaRPr lang="ru-RU" dirty="0" smtClean="0"/>
          </a:p>
          <a:p>
            <a:r>
              <a:rPr lang="ru-RU" dirty="0" smtClean="0"/>
              <a:t>Отобразить схематично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C3B2-3620-4AED-AC96-18D61BC9496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82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чем заключался способ?</a:t>
            </a:r>
          </a:p>
          <a:p>
            <a:r>
              <a:rPr lang="ru-RU" dirty="0" err="1" smtClean="0"/>
              <a:t>Раздатка</a:t>
            </a:r>
            <a:endParaRPr lang="ru-RU" dirty="0" smtClean="0"/>
          </a:p>
          <a:p>
            <a:r>
              <a:rPr lang="ru-RU" dirty="0" smtClean="0"/>
              <a:t>Отобразить схематично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C3B2-3620-4AED-AC96-18D61BC9496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82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чем заключался способ?</a:t>
            </a:r>
          </a:p>
          <a:p>
            <a:r>
              <a:rPr lang="ru-RU" dirty="0" err="1" smtClean="0"/>
              <a:t>Раздатка</a:t>
            </a:r>
            <a:endParaRPr lang="ru-RU" dirty="0" smtClean="0"/>
          </a:p>
          <a:p>
            <a:r>
              <a:rPr lang="ru-RU" dirty="0" smtClean="0"/>
              <a:t>Отобразить схематично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C3B2-3620-4AED-AC96-18D61BC9496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82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чем заключался способ?</a:t>
            </a:r>
          </a:p>
          <a:p>
            <a:r>
              <a:rPr lang="ru-RU" dirty="0" err="1" smtClean="0"/>
              <a:t>Раздатка</a:t>
            </a:r>
            <a:endParaRPr lang="ru-RU" dirty="0" smtClean="0"/>
          </a:p>
          <a:p>
            <a:r>
              <a:rPr lang="ru-RU" dirty="0" smtClean="0"/>
              <a:t>Отобразить схематично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C3B2-3620-4AED-AC96-18D61BC9496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82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чем заключался способ?</a:t>
            </a:r>
          </a:p>
          <a:p>
            <a:r>
              <a:rPr lang="ru-RU" dirty="0" err="1" smtClean="0"/>
              <a:t>Раздатка</a:t>
            </a:r>
            <a:endParaRPr lang="ru-RU" dirty="0" smtClean="0"/>
          </a:p>
          <a:p>
            <a:r>
              <a:rPr lang="ru-RU" dirty="0" smtClean="0"/>
              <a:t>Отобразить схематично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C3B2-3620-4AED-AC96-18D61BC9496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82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C3B2-3620-4AED-AC96-18D61BC9496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3931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C3B2-3620-4AED-AC96-18D61BC9496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73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Важно быть на всех трех этапах. Включение на втором и третьем этапах без каких-либо дополнительных действий крайне</a:t>
            </a:r>
            <a:r>
              <a:rPr lang="ru-RU" baseline="0" dirty="0" smtClean="0"/>
              <a:t> затруднительно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C3B2-3620-4AED-AC96-18D61BC9496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093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Представление команды и РОО КК «ТСУ»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C3B2-3620-4AED-AC96-18D61BC9496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648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Вернемся к первому слайду. Что может быть ожидаемым результатом мероприятия?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C3B2-3620-4AED-AC96-18D61BC9496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351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Педагог</a:t>
            </a:r>
            <a:r>
              <a:rPr lang="ru-RU" baseline="0" dirty="0" smtClean="0"/>
              <a:t> и управленец смогут оформить свою позицию по данному вопросу, что является значимым для методиста. Методический диалог – это не обязательно диалог методистов, это диалог заинтересованных в качестве методической деятельности сторон. Сама ситуация введения ФГОС требует того, чтобы эта работа выполнялась качественно</a:t>
            </a:r>
          </a:p>
          <a:p>
            <a:r>
              <a:rPr lang="ru-RU" dirty="0" smtClean="0"/>
              <a:t>Педагогам</a:t>
            </a:r>
            <a:r>
              <a:rPr lang="ru-RU" baseline="0" dirty="0" smtClean="0"/>
              <a:t> и управленцам будет предложен способ выявления проблем деятельности, которые они могут в дальнейшем освоить в деятельности и использовать в работе не только с детьми и родителями, но и в отношении себя (сам себе методист)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C3B2-3620-4AED-AC96-18D61BC9496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521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чем значимость такого результата? Для чего это нужно? Что дает нам оперирование знанием о незнании? И что значит оперировать в данной ситуации?</a:t>
            </a:r>
          </a:p>
          <a:p>
            <a:r>
              <a:rPr lang="ru-RU" dirty="0" smtClean="0"/>
              <a:t>Знание о том, что мы не знаем, помогает нам двигаться дальше, определять маршрут развития, отбирать ресурсы для решения проблем</a:t>
            </a:r>
            <a:r>
              <a:rPr lang="ru-RU" baseline="0" dirty="0" smtClean="0"/>
              <a:t> практики. Но чтобы верно отобрать ресурсы, нужно понимать точно проблему, ее причину, не путать ее с другими, похожими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C3B2-3620-4AED-AC96-18D61BC9496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254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C3B2-3620-4AED-AC96-18D61BC9496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8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Вопросы по ходу:</a:t>
            </a:r>
          </a:p>
          <a:p>
            <a:r>
              <a:rPr lang="ru-RU" dirty="0" smtClean="0"/>
              <a:t>Действительно ли</a:t>
            </a:r>
            <a:r>
              <a:rPr lang="ru-RU" baseline="0" dirty="0" smtClean="0"/>
              <a:t> это то новое, что должно появиться в деятельности методиста? Действительно ли это задано новыми обстоятельствами? Что еще в деятельности требует ФГОС от педагога и методиста?</a:t>
            </a:r>
            <a:endParaRPr lang="ru-RU" dirty="0" smtClean="0"/>
          </a:p>
          <a:p>
            <a:r>
              <a:rPr lang="ru-RU" dirty="0" smtClean="0"/>
              <a:t>Необходимо отметить, что из этого методисты готовы осуществлять. Знак </a:t>
            </a:r>
            <a:r>
              <a:rPr lang="en-US" dirty="0" smtClean="0"/>
              <a:t>V – </a:t>
            </a:r>
            <a:r>
              <a:rPr lang="ru-RU" dirty="0" smtClean="0"/>
              <a:t>это</a:t>
            </a:r>
            <a:r>
              <a:rPr lang="ru-RU" baseline="0" dirty="0" smtClean="0"/>
              <a:t> ресурс</a:t>
            </a:r>
          </a:p>
          <a:p>
            <a:r>
              <a:rPr lang="ru-RU" baseline="0" dirty="0" smtClean="0"/>
              <a:t>Основные изменения касаются новых типов результатов, а значит новых видов деятельности педагога по их достижению с учетом реальной ситуации. Для осуществления новых видов деятельности педагог должен освоить новые способы. Методисту также требуется освоение способов деятельности в новых условиях, иначе выстроенная методическая деятельность. Одна из задач – координация деятельности по введению ФГОС на уровне муниципалитета или ОО. Владеют ли методисты такими способами? Что это за способы?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C3B2-3620-4AED-AC96-18D61BC9496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777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Из того,</a:t>
            </a:r>
            <a:r>
              <a:rPr lang="ru-RU" baseline="0" dirty="0" smtClean="0"/>
              <a:t> что мы только что, набросали нужно вывести проблемы деятельности методиста, конкретизировать их и установить причину</a:t>
            </a:r>
          </a:p>
          <a:p>
            <a:r>
              <a:rPr lang="ru-RU" baseline="0" dirty="0" smtClean="0"/>
              <a:t>По итогам заполнения слайда:</a:t>
            </a:r>
          </a:p>
          <a:p>
            <a:r>
              <a:rPr lang="ru-RU" baseline="0" dirty="0" smtClean="0"/>
              <a:t>Можно ли эти проблемы систематизировать, ранжировать? В чем причина?</a:t>
            </a:r>
          </a:p>
          <a:p>
            <a:r>
              <a:rPr lang="ru-RU" baseline="0" dirty="0" smtClean="0"/>
              <a:t>Можно выделить три основные группы способов: способы мотивации педагогов на развитие, способы организации мышления, способы самоорганизации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C3B2-3620-4AED-AC96-18D61BC9496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8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9EFC07F-88E8-4440-829A-D80681044A8C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B43441-8A8B-4AA4-8CE4-70FA02B8BAD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C07F-88E8-4440-829A-D80681044A8C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441-8A8B-4AA4-8CE4-70FA02B8B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C07F-88E8-4440-829A-D80681044A8C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B43441-8A8B-4AA4-8CE4-70FA02B8B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C07F-88E8-4440-829A-D80681044A8C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441-8A8B-4AA4-8CE4-70FA02B8BAD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FC07F-88E8-4440-829A-D80681044A8C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B43441-8A8B-4AA4-8CE4-70FA02B8BAD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C07F-88E8-4440-829A-D80681044A8C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441-8A8B-4AA4-8CE4-70FA02B8BA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C07F-88E8-4440-829A-D80681044A8C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441-8A8B-4AA4-8CE4-70FA02B8BAD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C07F-88E8-4440-829A-D80681044A8C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441-8A8B-4AA4-8CE4-70FA02B8BAD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C07F-88E8-4440-829A-D80681044A8C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441-8A8B-4AA4-8CE4-70FA02B8B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C07F-88E8-4440-829A-D80681044A8C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B43441-8A8B-4AA4-8CE4-70FA02B8BAD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C07F-88E8-4440-829A-D80681044A8C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3441-8A8B-4AA4-8CE4-70FA02B8BAD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9EFC07F-88E8-4440-829A-D80681044A8C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BB43441-8A8B-4AA4-8CE4-70FA02B8BA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76300"/>
            <a:ext cx="6768752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методический диалог</a:t>
            </a:r>
            <a:br>
              <a:rPr lang="ru-RU" sz="3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«Основные проблемы деятельности методиста и способы их выявления»</a:t>
            </a:r>
            <a:endParaRPr lang="ru-RU" sz="3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44016" y="116632"/>
            <a:ext cx="4644008" cy="692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Методический </a:t>
            </a:r>
            <a:r>
              <a:rPr lang="ru-RU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квест</a:t>
            </a: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020272" y="5661248"/>
            <a:ext cx="1981200" cy="1036712"/>
          </a:xfrm>
        </p:spPr>
        <p:txBody>
          <a:bodyPr/>
          <a:lstStyle/>
          <a:p>
            <a:pPr algn="ctr"/>
            <a:r>
              <a:rPr lang="ru-RU" sz="1400" dirty="0"/>
              <a:t>г</a:t>
            </a:r>
            <a:r>
              <a:rPr lang="ru-RU" sz="1400" dirty="0" smtClean="0"/>
              <a:t>ород Красноярск</a:t>
            </a:r>
          </a:p>
          <a:p>
            <a:pPr algn="ctr"/>
            <a:r>
              <a:rPr lang="ru-RU" sz="1400" dirty="0" smtClean="0"/>
              <a:t>19.08.2015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75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Обнаружить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проблему практики – значит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четко сформулировать ее, понять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причину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возникновения</a:t>
            </a:r>
          </a:p>
          <a:p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 выявления проблем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35978" y="4005064"/>
            <a:ext cx="3272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Проблема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2766" y="5301208"/>
            <a:ext cx="2858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Причина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cxnSp>
        <p:nvCxnSpPr>
          <p:cNvPr id="7" name="Прямая со стрелкой 6"/>
          <p:cNvCxnSpPr>
            <a:endCxn id="4" idx="2"/>
          </p:cNvCxnSpPr>
          <p:nvPr/>
        </p:nvCxnSpPr>
        <p:spPr>
          <a:xfrm flipV="1">
            <a:off x="4572004" y="4928394"/>
            <a:ext cx="0" cy="588838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8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469864"/>
            <a:ext cx="8407893" cy="44074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процедуры обнаружения проблем нужна там, где педагогический работник не может назвать проблему (либо формулирует только «внешние» проблемы, которые не связаны напрямую с его профессиональными действиями), определить ее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причину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 выявления проблем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35978" y="4005064"/>
            <a:ext cx="3272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Проблема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2766" y="5301208"/>
            <a:ext cx="2858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Причина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cxnSp>
        <p:nvCxnSpPr>
          <p:cNvPr id="6" name="Прямая со стрелкой 5"/>
          <p:cNvCxnSpPr>
            <a:endCxn id="4" idx="2"/>
          </p:cNvCxnSpPr>
          <p:nvPr/>
        </p:nvCxnSpPr>
        <p:spPr>
          <a:xfrm flipV="1">
            <a:off x="4572004" y="4928394"/>
            <a:ext cx="0" cy="588838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авая круглая скобка 6"/>
          <p:cNvSpPr/>
          <p:nvPr/>
        </p:nvSpPr>
        <p:spPr>
          <a:xfrm>
            <a:off x="6001242" y="4149080"/>
            <a:ext cx="442966" cy="2075458"/>
          </a:xfrm>
          <a:prstGeom prst="rightBracket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4309646"/>
            <a:ext cx="21237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Я-позиция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6392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Обнаружение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проблемы практики связано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с сопоставлением ожидаемых и полученных результатов, выявлением несоответствий и определением причин этих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несоответствий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 выявления проблем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07" y="3986480"/>
            <a:ext cx="3272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Проблема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395" y="5282624"/>
            <a:ext cx="2858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Причина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cxnSp>
        <p:nvCxnSpPr>
          <p:cNvPr id="6" name="Прямая со стрелкой 5"/>
          <p:cNvCxnSpPr>
            <a:endCxn id="4" idx="2"/>
          </p:cNvCxnSpPr>
          <p:nvPr/>
        </p:nvCxnSpPr>
        <p:spPr>
          <a:xfrm flipV="1">
            <a:off x="1964633" y="4909810"/>
            <a:ext cx="0" cy="588838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авая круглая скобка 6"/>
          <p:cNvSpPr/>
          <p:nvPr/>
        </p:nvSpPr>
        <p:spPr>
          <a:xfrm>
            <a:off x="3393871" y="4130496"/>
            <a:ext cx="442966" cy="2075458"/>
          </a:xfrm>
          <a:prstGeom prst="rightBracket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52861" y="4291062"/>
            <a:ext cx="21237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Я-позиция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5605789"/>
            <a:ext cx="21237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ОР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73965" y="5589240"/>
            <a:ext cx="21237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Р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129947" y="5763639"/>
            <a:ext cx="740493" cy="0"/>
          </a:xfrm>
          <a:prstGeom prst="straightConnector1">
            <a:avLst/>
          </a:prstGeom>
          <a:ln w="31750">
            <a:solidFill>
              <a:srgbClr val="2F351B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148064" y="5928954"/>
            <a:ext cx="740493" cy="0"/>
          </a:xfrm>
          <a:prstGeom prst="straightConnector1">
            <a:avLst/>
          </a:prstGeom>
          <a:ln w="31750">
            <a:solidFill>
              <a:srgbClr val="2F351B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148064" y="6093296"/>
            <a:ext cx="740493" cy="0"/>
          </a:xfrm>
          <a:prstGeom prst="straightConnector1">
            <a:avLst/>
          </a:prstGeom>
          <a:ln w="31750">
            <a:solidFill>
              <a:srgbClr val="2F351B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436096" y="6021288"/>
            <a:ext cx="206826" cy="1385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обнаружения проблем в практике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педагогических работников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осуществляется успешнее в том случае, если это «привычно» для них: деятельность по определению проблемного поля является обязательной составляющей методической работы в образовательной организации. Важным условием является наличие особого психологического климата.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 выявления проблем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ПР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446" b="79094"/>
          <a:stretch/>
        </p:blipFill>
        <p:spPr bwMode="auto">
          <a:xfrm>
            <a:off x="323528" y="5589240"/>
            <a:ext cx="1842803" cy="75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ПР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446" b="79094"/>
          <a:stretch/>
        </p:blipFill>
        <p:spPr bwMode="auto">
          <a:xfrm>
            <a:off x="3635896" y="5559558"/>
            <a:ext cx="1842803" cy="75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ПР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446" b="79094"/>
          <a:stretch/>
        </p:blipFill>
        <p:spPr bwMode="auto">
          <a:xfrm>
            <a:off x="6732240" y="5543128"/>
            <a:ext cx="1842803" cy="75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ятиугольник 3"/>
          <p:cNvSpPr/>
          <p:nvPr/>
        </p:nvSpPr>
        <p:spPr>
          <a:xfrm>
            <a:off x="2238339" y="5857563"/>
            <a:ext cx="1253541" cy="1637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>
            <a:off x="5478699" y="5857563"/>
            <a:ext cx="1253541" cy="1637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-180528" y="5157192"/>
            <a:ext cx="9001000" cy="1296144"/>
          </a:xfrm>
          <a:prstGeom prst="arc">
            <a:avLst/>
          </a:prstGeom>
          <a:ln w="28575">
            <a:solidFill>
              <a:srgbClr val="2F35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0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Организатору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процедуры обнаружения проблем необходимо осознавать место данной процедуры в общей системе деятельности по самоопределению педагогических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работников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 выявления проблем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4002422"/>
            <a:ext cx="21237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?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90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223448" cy="91291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Адресность деятельности методиста по выявлению проблем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1915" y="1628800"/>
            <a:ext cx="2573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Педагог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979712" y="2110212"/>
            <a:ext cx="12961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68485" y="2568499"/>
            <a:ext cx="0" cy="10765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855055" y="2126581"/>
            <a:ext cx="11521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56008" y="1690203"/>
            <a:ext cx="1823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Тип А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763" y="2420888"/>
            <a:ext cx="354712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Хочет, но не может</a:t>
            </a:r>
          </a:p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существить изменения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в практике деятельности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55029" y="3356992"/>
            <a:ext cx="1826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Тип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55776" y="4005064"/>
            <a:ext cx="354712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Не хочет, но может</a:t>
            </a:r>
          </a:p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существить изменения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в практике деятельности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78023" y="2420888"/>
            <a:ext cx="371383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Не хочет и не может</a:t>
            </a:r>
          </a:p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существить изменения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в практике деятельности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17602" y="1617842"/>
            <a:ext cx="1806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Тип С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11" y="4114527"/>
            <a:ext cx="2514406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Внимание 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содержанию </a:t>
            </a:r>
          </a:p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образовательным 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технологиям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1471589" y="3655770"/>
            <a:ext cx="0" cy="4933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195352" y="5817458"/>
            <a:ext cx="27462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Внимание мотивации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на развитие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4552912" y="5167938"/>
            <a:ext cx="0" cy="4933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607031" y="4114527"/>
            <a:ext cx="230922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Внимание </a:t>
            </a:r>
          </a:p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одержанию, 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образовательным </a:t>
            </a:r>
          </a:p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т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ехнологиям 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и мотивации 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на развитие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7740352" y="3645024"/>
            <a:ext cx="0" cy="4933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14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Цель проведения краевого круглогодичного практикума “Методический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апробация методического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квеста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как формата выявления и конструирования способов методической деятельности, их предъявления, экспертизы и последующего тиражирования лучших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практик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Способы деятельности методиста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395536" y="5445224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именно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?..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0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260648"/>
            <a:ext cx="8381260" cy="1054394"/>
          </a:xfrm>
        </p:spPr>
        <p:txBody>
          <a:bodyPr/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Методический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программе Сибирского образовательного форума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квест в программе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99"/>
          <a:stretch/>
        </p:blipFill>
        <p:spPr bwMode="auto">
          <a:xfrm>
            <a:off x="107504" y="1628799"/>
            <a:ext cx="5465982" cy="50625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ашивка 4"/>
          <p:cNvSpPr/>
          <p:nvPr/>
        </p:nvSpPr>
        <p:spPr>
          <a:xfrm rot="5400000">
            <a:off x="683568" y="5373216"/>
            <a:ext cx="324036" cy="324036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 rot="5400000">
            <a:off x="683568" y="1988907"/>
            <a:ext cx="324036" cy="324036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 rot="5400000">
            <a:off x="683568" y="2996952"/>
            <a:ext cx="324036" cy="324036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67388" y="1628800"/>
            <a:ext cx="384111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dirty="0" smtClean="0"/>
              <a:t>1</a:t>
            </a:r>
          </a:p>
          <a:p>
            <a:pPr algn="ctr"/>
            <a:r>
              <a:rPr lang="ru-RU" sz="3000" dirty="0" smtClean="0"/>
              <a:t>Методический диалог</a:t>
            </a:r>
            <a:endParaRPr lang="ru-RU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51893" y="2813156"/>
            <a:ext cx="20249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dirty="0" smtClean="0"/>
              <a:t>2</a:t>
            </a:r>
          </a:p>
          <a:p>
            <a:pPr algn="ctr"/>
            <a:r>
              <a:rPr lang="ru-RU" sz="3000" dirty="0" smtClean="0"/>
              <a:t>Практикум</a:t>
            </a:r>
            <a:endParaRPr lang="ru-RU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0848" y="5362960"/>
            <a:ext cx="240091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dirty="0" smtClean="0"/>
              <a:t>3</a:t>
            </a:r>
          </a:p>
          <a:p>
            <a:pPr algn="ctr"/>
            <a:r>
              <a:rPr lang="ru-RU" sz="3000" dirty="0" smtClean="0"/>
              <a:t>Презентация</a:t>
            </a:r>
            <a:endParaRPr lang="ru-RU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45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70350" y="1719071"/>
            <a:ext cx="4718542" cy="44074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Организаторы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квеста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home-teach.ru/imag/tsu/tsu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44" y="1675926"/>
            <a:ext cx="7466872" cy="470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85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76300"/>
            <a:ext cx="6768752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методический диалог</a:t>
            </a:r>
            <a:br>
              <a:rPr lang="ru-RU" sz="3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«Основные проблемы деятельности методиста и способы их выявления»</a:t>
            </a:r>
            <a:endParaRPr lang="ru-RU" sz="3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44016" y="116632"/>
            <a:ext cx="4644008" cy="692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Методический </a:t>
            </a:r>
            <a:r>
              <a:rPr lang="ru-RU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квест</a:t>
            </a: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020272" y="5661248"/>
            <a:ext cx="1981200" cy="1036712"/>
          </a:xfrm>
        </p:spPr>
        <p:txBody>
          <a:bodyPr/>
          <a:lstStyle/>
          <a:p>
            <a:pPr algn="ctr"/>
            <a:r>
              <a:rPr lang="ru-RU" sz="1400" dirty="0"/>
              <a:t>г</a:t>
            </a:r>
            <a:r>
              <a:rPr lang="ru-RU" sz="1400" dirty="0" smtClean="0"/>
              <a:t>ород Красноярск</a:t>
            </a:r>
          </a:p>
          <a:p>
            <a:pPr algn="ctr"/>
            <a:r>
              <a:rPr lang="ru-RU" sz="1400" dirty="0" smtClean="0"/>
              <a:t>19.08.2015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65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719071"/>
            <a:ext cx="6783289" cy="440740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2F351B"/>
                </a:solidFill>
                <a:latin typeface="Times New Roman" pitchFamily="18" charset="0"/>
                <a:cs typeface="Times New Roman" pitchFamily="18" charset="0"/>
              </a:rPr>
              <a:t>Выявлены основные проблемы деятельности методистов по сопровождению педагога/педагогических коллективов в условиях введения ФГОС</a:t>
            </a:r>
          </a:p>
          <a:p>
            <a:endParaRPr lang="ru-RU" sz="2800" b="1" dirty="0">
              <a:solidFill>
                <a:srgbClr val="2F351B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2F351B"/>
                </a:solidFill>
                <a:latin typeface="Times New Roman" pitchFamily="18" charset="0"/>
                <a:cs typeface="Times New Roman" pitchFamily="18" charset="0"/>
              </a:rPr>
              <a:t>Представлен способ выявления проблем деятельности</a:t>
            </a:r>
          </a:p>
          <a:p>
            <a:pPr marL="45720" indent="0">
              <a:buNone/>
            </a:pP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Ожидаемый результат методического диалога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5" descr="G:\b070c433391376e4b53b9aa6b1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7452320" y="1551832"/>
            <a:ext cx="1190381" cy="166114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16" descr="G:\250px-PetrovaO.JP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7596336" y="5075336"/>
            <a:ext cx="1178313" cy="129614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6" name="Прямоугольник 16"/>
          <p:cNvSpPr>
            <a:spLocks noChangeArrowheads="1"/>
          </p:cNvSpPr>
          <p:nvPr/>
        </p:nvSpPr>
        <p:spPr bwMode="auto">
          <a:xfrm>
            <a:off x="7668344" y="3131121"/>
            <a:ext cx="9890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dirty="0"/>
              <a:t>педагог</a:t>
            </a:r>
          </a:p>
        </p:txBody>
      </p:sp>
      <p:sp>
        <p:nvSpPr>
          <p:cNvPr id="7" name="Прямоугольник 18"/>
          <p:cNvSpPr>
            <a:spLocks noChangeArrowheads="1"/>
          </p:cNvSpPr>
          <p:nvPr/>
        </p:nvSpPr>
        <p:spPr bwMode="auto">
          <a:xfrm>
            <a:off x="7740352" y="6309320"/>
            <a:ext cx="117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dirty="0"/>
              <a:t>методист</a:t>
            </a:r>
          </a:p>
        </p:txBody>
      </p:sp>
      <p:pic>
        <p:nvPicPr>
          <p:cNvPr id="8" name="Picture 14" descr="G:\41d36ebb7175ff580545.jpeg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7668344" y="3487546"/>
            <a:ext cx="1001458" cy="145362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9" name="Прямоугольник 1"/>
          <p:cNvSpPr>
            <a:spLocks noChangeArrowheads="1"/>
          </p:cNvSpPr>
          <p:nvPr/>
        </p:nvSpPr>
        <p:spPr bwMode="auto">
          <a:xfrm>
            <a:off x="7532012" y="4787305"/>
            <a:ext cx="1450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dirty="0"/>
              <a:t>управленец</a:t>
            </a:r>
          </a:p>
        </p:txBody>
      </p:sp>
      <p:sp>
        <p:nvSpPr>
          <p:cNvPr id="10" name="Прямоугольник 16"/>
          <p:cNvSpPr>
            <a:spLocks noChangeArrowheads="1"/>
          </p:cNvSpPr>
          <p:nvPr/>
        </p:nvSpPr>
        <p:spPr bwMode="auto">
          <a:xfrm rot="16200000">
            <a:off x="6032547" y="4029691"/>
            <a:ext cx="26160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</a:t>
            </a:r>
            <a:r>
              <a:rPr lang="ru-RU" dirty="0" smtClean="0"/>
              <a:t> диалоге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78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Значимость результата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0343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Оперирование </a:t>
            </a: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знанием о незнании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928662" y="3000372"/>
            <a:ext cx="1714512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000100" y="4429132"/>
            <a:ext cx="1714512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000232" y="3717032"/>
            <a:ext cx="1714512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857884" y="2714620"/>
            <a:ext cx="285752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6347757" y="3214686"/>
            <a:ext cx="285752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517132" y="3929066"/>
            <a:ext cx="42862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518720" y="4578624"/>
            <a:ext cx="42862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6287306" y="5142718"/>
            <a:ext cx="428628" cy="2873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857090" y="5714222"/>
            <a:ext cx="428628" cy="2873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76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273-ФЗ «Об образовании в Российской Федерации»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ФГОС (ДО, НОО, ООО, СОО + ФГОС ОВЗ, ФГОС УО)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педагога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Муниципальные стратегии развития образования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Рамки обсуждения/контекст деятельности методиста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…</a:t>
            </a:r>
          </a:p>
          <a:p>
            <a:endParaRPr lang="ru-RU" dirty="0" smtClean="0"/>
          </a:p>
          <a:p>
            <a:r>
              <a:rPr lang="ru-RU" dirty="0" smtClean="0"/>
              <a:t>…</a:t>
            </a:r>
          </a:p>
          <a:p>
            <a:endParaRPr lang="ru-RU" dirty="0" smtClean="0"/>
          </a:p>
          <a:p>
            <a:r>
              <a:rPr lang="ru-RU" dirty="0" smtClean="0"/>
              <a:t>…</a:t>
            </a:r>
          </a:p>
          <a:p>
            <a:endParaRPr lang="ru-RU" dirty="0" smtClean="0"/>
          </a:p>
          <a:p>
            <a:r>
              <a:rPr lang="ru-RU" dirty="0" smtClean="0"/>
              <a:t>…</a:t>
            </a:r>
          </a:p>
          <a:p>
            <a:endParaRPr lang="ru-RU" dirty="0" smtClean="0"/>
          </a:p>
          <a:p>
            <a:r>
              <a:rPr lang="ru-RU" dirty="0" smtClean="0"/>
              <a:t>…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54394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Какие изменения в деятельность методиста это вносит? Что требуется сегодня от методиста?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8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…</a:t>
            </a:r>
          </a:p>
          <a:p>
            <a:endParaRPr lang="ru-RU" dirty="0" smtClean="0"/>
          </a:p>
          <a:p>
            <a:r>
              <a:rPr lang="ru-RU" dirty="0" smtClean="0"/>
              <a:t>…</a:t>
            </a:r>
          </a:p>
          <a:p>
            <a:endParaRPr lang="ru-RU" dirty="0" smtClean="0"/>
          </a:p>
          <a:p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проблемы деятельности методиста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2272</TotalTime>
  <Words>798</Words>
  <Application>Microsoft Office PowerPoint</Application>
  <PresentationFormat>Экран (4:3)</PresentationFormat>
  <Paragraphs>144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Сетка</vt:lpstr>
      <vt:lpstr>      1 этап  методический диалог   «Основные проблемы деятельности методиста и способы их выявления»</vt:lpstr>
      <vt:lpstr>Методический квест  в программе Сибирского образовательного форума</vt:lpstr>
      <vt:lpstr>Организаторы  методического квеста</vt:lpstr>
      <vt:lpstr>      1 этап  методический диалог   «Основные проблемы деятельности методиста и способы их выявления»</vt:lpstr>
      <vt:lpstr>Ожидаемый результат методического диалога</vt:lpstr>
      <vt:lpstr>Значимость результата</vt:lpstr>
      <vt:lpstr>Рамки обсуждения/контекст деятельности методиста</vt:lpstr>
      <vt:lpstr>Какие изменения в деятельность методиста это вносит? Что требуется сегодня от методиста?</vt:lpstr>
      <vt:lpstr>Основные проблемы деятельности методиста </vt:lpstr>
      <vt:lpstr>Способ выявления проблем</vt:lpstr>
      <vt:lpstr>Способ выявления проблем</vt:lpstr>
      <vt:lpstr>Способ выявления проблем</vt:lpstr>
      <vt:lpstr>Способ выявления проблем</vt:lpstr>
      <vt:lpstr>Способ выявления проблем</vt:lpstr>
      <vt:lpstr>Адресность деятельности методиста по выявлению проблем</vt:lpstr>
      <vt:lpstr>Способы деятельности методиста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BGM</dc:creator>
  <cp:lastModifiedBy>BGM</cp:lastModifiedBy>
  <cp:revision>30</cp:revision>
  <dcterms:created xsi:type="dcterms:W3CDTF">2015-08-14T21:46:46Z</dcterms:created>
  <dcterms:modified xsi:type="dcterms:W3CDTF">2015-08-18T22:12:48Z</dcterms:modified>
</cp:coreProperties>
</file>